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71" r:id="rId4"/>
    <p:sldId id="265" r:id="rId5"/>
    <p:sldId id="266" r:id="rId6"/>
    <p:sldId id="267" r:id="rId7"/>
    <p:sldId id="268" r:id="rId8"/>
    <p:sldId id="269" r:id="rId9"/>
    <p:sldId id="258" r:id="rId10"/>
    <p:sldId id="259" r:id="rId11"/>
    <p:sldId id="260" r:id="rId12"/>
    <p:sldId id="273" r:id="rId13"/>
    <p:sldId id="262" r:id="rId14"/>
    <p:sldId id="263" r:id="rId15"/>
    <p:sldId id="264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3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9300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3354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7837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9519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9630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6224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2792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1411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3691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7507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35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D1442-E5FD-4045-907E-835D97FDD2A2}" type="datetimeFigureOut">
              <a:rPr lang="zh-TW" altLang="en-US" smtClean="0"/>
              <a:t>2020/12/8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BF0FE-E669-472E-B929-584BE919FE3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0596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HW3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2020 Introduction to Computer Graphics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31146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Homework </a:t>
            </a:r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Goal 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 err="1" smtClean="0"/>
              <a:t>Phong</a:t>
            </a:r>
            <a:r>
              <a:rPr lang="zh-TW" altLang="en-US" dirty="0" smtClean="0"/>
              <a:t> </a:t>
            </a:r>
            <a:r>
              <a:rPr lang="en-US" altLang="zh-TW" dirty="0" smtClean="0"/>
              <a:t>shading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 smtClean="0"/>
              <a:t>Toon</a:t>
            </a:r>
            <a:r>
              <a:rPr lang="zh-TW" altLang="en-US" dirty="0" smtClean="0"/>
              <a:t> </a:t>
            </a:r>
            <a:r>
              <a:rPr lang="en-US" altLang="zh-TW" dirty="0" smtClean="0"/>
              <a:t>shading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/>
              <a:t>Edge effects</a:t>
            </a:r>
          </a:p>
          <a:p>
            <a:pPr marL="457200" lvl="1" indent="0">
              <a:buNone/>
            </a:pPr>
            <a:endParaRPr lang="en-US" altLang="zh-TW" dirty="0"/>
          </a:p>
          <a:p>
            <a:endParaRPr lang="en-US" altLang="zh-TW" dirty="0" smtClean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50" y="3711963"/>
            <a:ext cx="3360711" cy="2827265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2367" y="4001294"/>
            <a:ext cx="3093988" cy="2606266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6755" y="3807222"/>
            <a:ext cx="2667231" cy="2636748"/>
          </a:xfrm>
          <a:prstGeom prst="rect">
            <a:avLst/>
          </a:prstGeom>
        </p:spPr>
      </p:pic>
      <p:sp>
        <p:nvSpPr>
          <p:cNvPr id="13" name="內容版面配置區 2"/>
          <p:cNvSpPr txBox="1">
            <a:spLocks/>
          </p:cNvSpPr>
          <p:nvPr/>
        </p:nvSpPr>
        <p:spPr>
          <a:xfrm>
            <a:off x="1036327" y="6280332"/>
            <a:ext cx="2964455" cy="517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altLang="zh-TW" dirty="0" err="1" smtClean="0"/>
              <a:t>Phong</a:t>
            </a:r>
            <a:r>
              <a:rPr lang="zh-TW" altLang="en-US" dirty="0" smtClean="0"/>
              <a:t> </a:t>
            </a:r>
            <a:r>
              <a:rPr lang="en-US" altLang="zh-TW" dirty="0" smtClean="0"/>
              <a:t>shading</a:t>
            </a:r>
          </a:p>
          <a:p>
            <a:endParaRPr lang="en-US" altLang="zh-TW" dirty="0" smtClean="0"/>
          </a:p>
        </p:txBody>
      </p:sp>
      <p:sp>
        <p:nvSpPr>
          <p:cNvPr id="14" name="內容版面配置區 2"/>
          <p:cNvSpPr txBox="1">
            <a:spLocks/>
          </p:cNvSpPr>
          <p:nvPr/>
        </p:nvSpPr>
        <p:spPr>
          <a:xfrm>
            <a:off x="4677661" y="6280331"/>
            <a:ext cx="2964455" cy="517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altLang="zh-TW" dirty="0" smtClean="0"/>
              <a:t>Toon</a:t>
            </a:r>
            <a:r>
              <a:rPr lang="zh-TW" altLang="en-US" dirty="0" smtClean="0"/>
              <a:t> </a:t>
            </a:r>
            <a:r>
              <a:rPr lang="en-US" altLang="zh-TW" dirty="0" smtClean="0"/>
              <a:t>shading</a:t>
            </a:r>
          </a:p>
          <a:p>
            <a:endParaRPr lang="en-US" altLang="zh-TW" dirty="0" smtClean="0"/>
          </a:p>
        </p:txBody>
      </p:sp>
      <p:sp>
        <p:nvSpPr>
          <p:cNvPr id="15" name="內容版面配置區 2"/>
          <p:cNvSpPr txBox="1">
            <a:spLocks/>
          </p:cNvSpPr>
          <p:nvPr/>
        </p:nvSpPr>
        <p:spPr>
          <a:xfrm>
            <a:off x="8654101" y="6280330"/>
            <a:ext cx="2439885" cy="517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altLang="zh-TW" dirty="0"/>
              <a:t>Edge effects</a:t>
            </a:r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400493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Homework 3</a:t>
            </a:r>
            <a:r>
              <a:rPr lang="en-US" altLang="zh-TW" dirty="0" smtClean="0"/>
              <a:t> (</a:t>
            </a:r>
            <a:r>
              <a:rPr lang="zh-TW" altLang="en-US" dirty="0" smtClean="0"/>
              <a:t>配分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18590"/>
            <a:ext cx="10515600" cy="4881361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TW" sz="2400" dirty="0">
                <a:solidFill>
                  <a:srgbClr val="00B0F0"/>
                </a:solidFill>
              </a:rPr>
              <a:t>1.</a:t>
            </a:r>
            <a:r>
              <a:rPr lang="en-US" altLang="zh-TW" sz="2400" dirty="0"/>
              <a:t> </a:t>
            </a:r>
            <a:r>
              <a:rPr lang="en-US" altLang="zh-TW" sz="2400" dirty="0" smtClean="0"/>
              <a:t>create </a:t>
            </a:r>
            <a:r>
              <a:rPr lang="en-US" altLang="zh-TW" sz="2400" dirty="0" err="1" smtClean="0"/>
              <a:t>shaders</a:t>
            </a:r>
            <a:r>
              <a:rPr lang="en-US" altLang="zh-TW" sz="2400" dirty="0" smtClean="0"/>
              <a:t> and programs you need and can switch </a:t>
            </a:r>
            <a:r>
              <a:rPr lang="en-US" altLang="zh-TW" sz="2400" dirty="0"/>
              <a:t>them correctly.</a:t>
            </a:r>
            <a:r>
              <a:rPr lang="en-US" altLang="zh-TW" sz="2400" dirty="0" smtClean="0"/>
              <a:t>(5%)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2400" dirty="0" smtClean="0">
                <a:solidFill>
                  <a:srgbClr val="00B0F0"/>
                </a:solidFill>
              </a:rPr>
              <a:t>2.</a:t>
            </a:r>
            <a:r>
              <a:rPr lang="en-US" altLang="zh-TW" sz="2400" dirty="0"/>
              <a:t> Pass all variable to </a:t>
            </a:r>
            <a:r>
              <a:rPr lang="en-US" altLang="zh-TW" sz="2400" dirty="0" err="1"/>
              <a:t>shaders</a:t>
            </a:r>
            <a:r>
              <a:rPr lang="en-US" altLang="zh-TW" sz="2400" dirty="0"/>
              <a:t> and trigger by </a:t>
            </a:r>
            <a:r>
              <a:rPr lang="en-US" altLang="zh-TW" sz="2400" dirty="0" smtClean="0"/>
              <a:t>Uniform(5%)</a:t>
            </a:r>
            <a:r>
              <a:rPr lang="zh-TW" altLang="en-US" sz="2400" dirty="0" smtClean="0"/>
              <a:t> </a:t>
            </a:r>
            <a:endParaRPr lang="en-US" altLang="zh-TW" sz="24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2400" dirty="0" smtClean="0">
                <a:solidFill>
                  <a:srgbClr val="00B0F0"/>
                </a:solidFill>
              </a:rPr>
              <a:t>3</a:t>
            </a:r>
            <a:r>
              <a:rPr lang="en-US" altLang="zh-TW" sz="2400" dirty="0">
                <a:solidFill>
                  <a:srgbClr val="00B0F0"/>
                </a:solidFill>
              </a:rPr>
              <a:t>.</a:t>
            </a:r>
            <a:r>
              <a:rPr lang="en-US" altLang="zh-TW" sz="2400" dirty="0"/>
              <a:t> Implement </a:t>
            </a:r>
            <a:r>
              <a:rPr lang="en-US" altLang="zh-TW" sz="2400" b="1" dirty="0" err="1"/>
              <a:t>Phong</a:t>
            </a:r>
            <a:r>
              <a:rPr lang="en-US" altLang="zh-TW" sz="2400" b="1" dirty="0"/>
              <a:t> shading </a:t>
            </a:r>
            <a:r>
              <a:rPr lang="en-US" altLang="zh-TW" sz="2400" dirty="0"/>
              <a:t>via </a:t>
            </a:r>
            <a:r>
              <a:rPr lang="en-US" altLang="zh-TW" sz="2400" dirty="0" err="1"/>
              <a:t>shader</a:t>
            </a:r>
            <a:r>
              <a:rPr lang="en-US" altLang="zh-TW" sz="2400" dirty="0"/>
              <a:t> </a:t>
            </a:r>
            <a:r>
              <a:rPr lang="en-US" altLang="zh-TW" sz="2400" dirty="0" smtClean="0"/>
              <a:t>(40%)</a:t>
            </a:r>
            <a:endParaRPr lang="en-US" altLang="zh-TW" sz="24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2400" dirty="0" smtClean="0">
                <a:solidFill>
                  <a:srgbClr val="00B0F0"/>
                </a:solidFill>
              </a:rPr>
              <a:t>4.</a:t>
            </a:r>
            <a:r>
              <a:rPr lang="en-US" altLang="zh-TW" sz="2400" dirty="0" smtClean="0"/>
              <a:t> </a:t>
            </a:r>
            <a:r>
              <a:rPr lang="en-US" altLang="zh-TW" sz="2400" dirty="0"/>
              <a:t>Implement </a:t>
            </a:r>
            <a:r>
              <a:rPr lang="en-US" altLang="zh-TW" sz="2400" b="1" dirty="0"/>
              <a:t>Toon shading </a:t>
            </a:r>
            <a:r>
              <a:rPr lang="en-US" altLang="zh-TW" sz="2400" dirty="0"/>
              <a:t>via </a:t>
            </a:r>
            <a:r>
              <a:rPr lang="en-US" altLang="zh-TW" sz="2400" dirty="0" err="1" smtClean="0"/>
              <a:t>shader</a:t>
            </a:r>
            <a:r>
              <a:rPr lang="en-US" altLang="zh-TW" sz="2400" dirty="0" smtClean="0"/>
              <a:t>(30%)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zh-TW" sz="2000" dirty="0" smtClean="0">
                <a:solidFill>
                  <a:srgbClr val="FF0000"/>
                </a:solidFill>
              </a:rPr>
              <a:t># at least define 5 levels.</a:t>
            </a:r>
            <a:endParaRPr lang="en-US" altLang="zh-TW" sz="2000" dirty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2400" dirty="0" smtClean="0">
                <a:solidFill>
                  <a:srgbClr val="00B0F0"/>
                </a:solidFill>
              </a:rPr>
              <a:t>5.</a:t>
            </a:r>
            <a:r>
              <a:rPr lang="en-US" altLang="zh-TW" sz="2400" dirty="0"/>
              <a:t> Implement </a:t>
            </a:r>
            <a:r>
              <a:rPr lang="en-US" altLang="zh-TW" sz="2400" b="1" dirty="0"/>
              <a:t>Edge effects </a:t>
            </a:r>
            <a:r>
              <a:rPr lang="en-US" altLang="zh-TW" sz="2400" dirty="0"/>
              <a:t>via </a:t>
            </a:r>
            <a:r>
              <a:rPr lang="en-US" altLang="zh-TW" sz="2400" dirty="0" err="1" smtClean="0"/>
              <a:t>shader</a:t>
            </a:r>
            <a:r>
              <a:rPr lang="en-US" altLang="zh-TW" sz="2400" dirty="0" smtClean="0"/>
              <a:t>(10%)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zh-TW" sz="2000" dirty="0" smtClean="0">
                <a:solidFill>
                  <a:srgbClr val="FF0000"/>
                </a:solidFill>
              </a:rPr>
              <a:t># must clearly see the edge 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altLang="zh-TW" sz="2000" dirty="0">
                <a:solidFill>
                  <a:srgbClr val="FF0000"/>
                </a:solidFill>
              </a:rPr>
              <a:t># The color of the edge is not specified</a:t>
            </a:r>
            <a:endParaRPr lang="en-US" altLang="zh-TW" sz="2000" dirty="0" smtClean="0">
              <a:solidFill>
                <a:srgbClr val="FF0000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TW" sz="2400" dirty="0" smtClean="0">
                <a:solidFill>
                  <a:srgbClr val="00B0F0"/>
                </a:solidFill>
              </a:rPr>
              <a:t>6. </a:t>
            </a:r>
            <a:r>
              <a:rPr lang="en-US" altLang="zh-TW" sz="2400" dirty="0" smtClean="0"/>
              <a:t>Report (10%)</a:t>
            </a:r>
            <a:endParaRPr lang="zh-TW" altLang="en-US" sz="2400" dirty="0"/>
          </a:p>
        </p:txBody>
      </p:sp>
      <p:cxnSp>
        <p:nvCxnSpPr>
          <p:cNvPr id="6" name="直線單箭頭接點 5"/>
          <p:cNvCxnSpPr/>
          <p:nvPr/>
        </p:nvCxnSpPr>
        <p:spPr>
          <a:xfrm>
            <a:off x="4318612" y="4638101"/>
            <a:ext cx="4175393" cy="82626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內容版面配置區 2"/>
          <p:cNvSpPr txBox="1">
            <a:spLocks/>
          </p:cNvSpPr>
          <p:nvPr/>
        </p:nvSpPr>
        <p:spPr>
          <a:xfrm>
            <a:off x="5225665" y="4574989"/>
            <a:ext cx="2964455" cy="517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altLang="zh-TW" dirty="0" smtClean="0">
                <a:solidFill>
                  <a:srgbClr val="FF0000"/>
                </a:solidFill>
              </a:rPr>
              <a:t>This is not allowed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4005" y="4144768"/>
            <a:ext cx="2126164" cy="224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8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Homework </a:t>
            </a:r>
            <a:r>
              <a:rPr lang="en-US" altLang="zh-TW" b="1" dirty="0" smtClean="0"/>
              <a:t>3 (report)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Please specify your name and student ID in the report</a:t>
            </a:r>
            <a:r>
              <a:rPr lang="en-US" altLang="zh-TW" dirty="0" smtClean="0"/>
              <a:t>.</a:t>
            </a:r>
          </a:p>
          <a:p>
            <a:endParaRPr lang="en-US" altLang="zh-TW" dirty="0"/>
          </a:p>
          <a:p>
            <a:r>
              <a:rPr lang="en-US" altLang="zh-TW" dirty="0"/>
              <a:t>Explain how you implement the above </a:t>
            </a:r>
            <a:r>
              <a:rPr lang="en-US" altLang="zh-TW" dirty="0" smtClean="0"/>
              <a:t>shading/effects.</a:t>
            </a:r>
          </a:p>
          <a:p>
            <a:pPr marL="457200" lvl="1" indent="0">
              <a:buNone/>
            </a:pPr>
            <a:r>
              <a:rPr lang="en-US" altLang="zh-TW" dirty="0" smtClean="0"/>
              <a:t>(ex: how I get the vector L</a:t>
            </a:r>
            <a:r>
              <a:rPr lang="en-US" altLang="zh-TW" dirty="0"/>
              <a:t>.</a:t>
            </a:r>
            <a:r>
              <a:rPr lang="en-US" altLang="zh-TW" dirty="0" smtClean="0"/>
              <a:t> I do dot(L, N) for what……etc.)</a:t>
            </a:r>
          </a:p>
          <a:p>
            <a:endParaRPr lang="en-US" altLang="zh-TW" dirty="0"/>
          </a:p>
          <a:p>
            <a:r>
              <a:rPr lang="en-US" altLang="zh-TW" dirty="0"/>
              <a:t>Describe the problems you met and how you solved them</a:t>
            </a:r>
            <a:r>
              <a:rPr lang="en-US" altLang="zh-TW" dirty="0" smtClean="0"/>
              <a:t>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2464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dirty="0"/>
              <a:t>Homework 3</a:t>
            </a:r>
            <a:r>
              <a:rPr lang="en-US" altLang="zh-TW" sz="4000" b="1" dirty="0" smtClean="0"/>
              <a:t> </a:t>
            </a:r>
            <a:r>
              <a:rPr lang="en-US" altLang="zh-TW" sz="4000" b="1" dirty="0"/>
              <a:t>(</a:t>
            </a:r>
            <a:r>
              <a:rPr lang="zh-TW" altLang="en-US" sz="4000" b="1" dirty="0"/>
              <a:t>繳交規則</a:t>
            </a:r>
            <a:r>
              <a:rPr lang="en-US" altLang="zh-TW" sz="4000" b="1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sz="2400" dirty="0" err="1"/>
              <a:t>DeadLine</a:t>
            </a:r>
            <a:r>
              <a:rPr lang="en-US" altLang="zh-TW" sz="2400" dirty="0"/>
              <a:t>: 2020/ </a:t>
            </a:r>
            <a:r>
              <a:rPr lang="en-US" altLang="zh-TW" sz="2400" dirty="0" smtClean="0"/>
              <a:t>12 </a:t>
            </a:r>
            <a:r>
              <a:rPr lang="en-US" altLang="zh-TW" sz="2400" dirty="0"/>
              <a:t>/ </a:t>
            </a:r>
            <a:r>
              <a:rPr lang="en-US" altLang="zh-TW" sz="2400" dirty="0" smtClean="0">
                <a:solidFill>
                  <a:srgbClr val="FF0000"/>
                </a:solidFill>
              </a:rPr>
              <a:t>22</a:t>
            </a:r>
            <a:r>
              <a:rPr lang="en-US" altLang="zh-TW" sz="2400" dirty="0" smtClean="0"/>
              <a:t>  </a:t>
            </a:r>
            <a:r>
              <a:rPr lang="en-US" altLang="zh-TW" sz="2400" dirty="0"/>
              <a:t>23: </a:t>
            </a:r>
            <a:r>
              <a:rPr lang="en-US" altLang="zh-TW" sz="2400" dirty="0" smtClean="0"/>
              <a:t>59:59</a:t>
            </a:r>
            <a:endParaRPr lang="en-US" altLang="zh-TW" sz="2400" dirty="0"/>
          </a:p>
          <a:p>
            <a:pPr marL="457200" indent="-457200">
              <a:buFont typeface="+mj-lt"/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/>
            </a:pPr>
            <a:r>
              <a:rPr lang="en-US" altLang="zh-TW" sz="2400" dirty="0"/>
              <a:t>Penalty of 10% of the value of the assignment per late week.</a:t>
            </a:r>
          </a:p>
          <a:p>
            <a:pPr marL="457200" indent="-457200">
              <a:buFont typeface="+mj-lt"/>
              <a:buAutoNum type="arabicPeriod"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If you submit your homework late, the score will be discounted.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between </a:t>
            </a:r>
            <a:r>
              <a:rPr lang="en-US" altLang="zh-TW" sz="2200" dirty="0" smtClean="0"/>
              <a:t>(12/23 </a:t>
            </a:r>
            <a:r>
              <a:rPr lang="en-US" altLang="zh-TW" sz="2200" dirty="0"/>
              <a:t>- </a:t>
            </a:r>
            <a:r>
              <a:rPr lang="en-US" altLang="zh-TW" sz="2200" dirty="0" smtClean="0"/>
              <a:t>12/29) </a:t>
            </a:r>
            <a:r>
              <a:rPr lang="en-US" altLang="zh-TW" sz="2200" dirty="0"/>
              <a:t>: Your final score * 0.9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between (</a:t>
            </a:r>
            <a:r>
              <a:rPr lang="en-US" altLang="zh-TW" sz="2200" dirty="0" smtClean="0"/>
              <a:t>12/30 </a:t>
            </a:r>
            <a:r>
              <a:rPr lang="en-US" altLang="zh-TW" sz="2200" dirty="0"/>
              <a:t>- </a:t>
            </a:r>
            <a:r>
              <a:rPr lang="en-US" altLang="zh-TW" sz="2200" dirty="0" smtClean="0"/>
              <a:t>1/5) </a:t>
            </a:r>
            <a:r>
              <a:rPr lang="en-US" altLang="zh-TW" sz="2200" dirty="0"/>
              <a:t>: Your final score * 0.8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after </a:t>
            </a:r>
            <a:r>
              <a:rPr lang="en-US" altLang="zh-TW" sz="2200" dirty="0" smtClean="0"/>
              <a:t>1/6 </a:t>
            </a:r>
            <a:r>
              <a:rPr lang="en-US" altLang="zh-TW" sz="2200" dirty="0"/>
              <a:t>: Your final score * 0.7</a:t>
            </a:r>
            <a:endParaRPr lang="zh-TW" altLang="en-US" sz="2200" dirty="0"/>
          </a:p>
        </p:txBody>
      </p:sp>
    </p:spTree>
    <p:extLst>
      <p:ext uri="{BB962C8B-B14F-4D97-AF65-F5344CB8AC3E}">
        <p14:creationId xmlns:p14="http://schemas.microsoft.com/office/powerpoint/2010/main" val="427610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Restrictions !!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zh-TW" dirty="0"/>
              <a:t>Your GLSL version should &gt;=  #version 330</a:t>
            </a:r>
          </a:p>
          <a:p>
            <a:endParaRPr lang="en-US" altLang="zh-TW" dirty="0"/>
          </a:p>
          <a:p>
            <a:r>
              <a:rPr lang="en-US" altLang="zh-TW" dirty="0"/>
              <a:t>Deprecated </a:t>
            </a:r>
            <a:r>
              <a:rPr lang="en-US" altLang="zh-TW" dirty="0" err="1"/>
              <a:t>shader</a:t>
            </a:r>
            <a:r>
              <a:rPr lang="en-US" altLang="zh-TW" dirty="0"/>
              <a:t> syntaxes are not allowed, e.g. attribute, varying</a:t>
            </a:r>
          </a:p>
          <a:p>
            <a:endParaRPr lang="en-US" altLang="zh-TW" dirty="0"/>
          </a:p>
          <a:p>
            <a:r>
              <a:rPr lang="en-US" altLang="zh-TW" dirty="0" smtClean="0"/>
              <a:t>You </a:t>
            </a:r>
            <a:r>
              <a:rPr lang="en-US" altLang="zh-TW" dirty="0"/>
              <a:t>are only allowed to pass uniform data to </a:t>
            </a:r>
            <a:r>
              <a:rPr lang="en-US" altLang="zh-TW" dirty="0" err="1"/>
              <a:t>shader</a:t>
            </a:r>
            <a:r>
              <a:rPr lang="en-US" altLang="zh-TW" dirty="0"/>
              <a:t> using </a:t>
            </a:r>
            <a:r>
              <a:rPr lang="en-US" altLang="zh-TW" dirty="0" err="1"/>
              <a:t>glUniform</a:t>
            </a:r>
            <a:r>
              <a:rPr lang="en-US" altLang="zh-TW" dirty="0"/>
              <a:t>* series function</a:t>
            </a:r>
          </a:p>
          <a:p>
            <a:endParaRPr lang="en-US" altLang="zh-TW" dirty="0"/>
          </a:p>
          <a:p>
            <a:r>
              <a:rPr lang="en-US" altLang="zh-TW" dirty="0" smtClean="0"/>
              <a:t>Using built-in uniform variables in </a:t>
            </a:r>
            <a:r>
              <a:rPr lang="en-US" altLang="zh-TW" dirty="0" err="1" smtClean="0"/>
              <a:t>shader</a:t>
            </a:r>
            <a:r>
              <a:rPr lang="en-US" altLang="zh-TW" dirty="0" smtClean="0"/>
              <a:t> is forbidden!</a:t>
            </a:r>
          </a:p>
          <a:p>
            <a:pPr lvl="1"/>
            <a:r>
              <a:rPr lang="en-US" altLang="zh-TW" dirty="0" smtClean="0"/>
              <a:t>(That is, you </a:t>
            </a:r>
            <a:r>
              <a:rPr lang="en-US" altLang="zh-TW" dirty="0" smtClean="0">
                <a:solidFill>
                  <a:srgbClr val="FF0000"/>
                </a:solidFill>
              </a:rPr>
              <a:t>cannot</a:t>
            </a:r>
            <a:r>
              <a:rPr lang="en-US" altLang="zh-TW" dirty="0" smtClean="0"/>
              <a:t> use </a:t>
            </a:r>
            <a:r>
              <a:rPr lang="en-US" altLang="zh-TW" dirty="0" err="1" smtClean="0"/>
              <a:t>gl_ModelViewMatrix</a:t>
            </a:r>
            <a:r>
              <a:rPr lang="en-US" altLang="zh-TW" dirty="0" smtClean="0"/>
              <a:t> or </a:t>
            </a:r>
            <a:r>
              <a:rPr lang="en-US" altLang="zh-TW" dirty="0" err="1" smtClean="0"/>
              <a:t>gl_NormalMatrix</a:t>
            </a:r>
            <a:r>
              <a:rPr lang="en-US" altLang="zh-TW" dirty="0" smtClean="0"/>
              <a:t> …</a:t>
            </a:r>
            <a:r>
              <a:rPr lang="en-US" altLang="zh-TW" dirty="0" err="1" smtClean="0"/>
              <a:t>etc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dirty="0" smtClean="0"/>
              <a:t>The only </a:t>
            </a:r>
            <a:r>
              <a:rPr lang="en-US" altLang="zh-TW" dirty="0" err="1" smtClean="0"/>
              <a:t>gl_XXX</a:t>
            </a:r>
            <a:r>
              <a:rPr lang="en-US" altLang="zh-TW" dirty="0" smtClean="0"/>
              <a:t> term should be in your </a:t>
            </a:r>
            <a:r>
              <a:rPr lang="en-US" altLang="zh-TW" dirty="0" err="1" smtClean="0"/>
              <a:t>shader</a:t>
            </a:r>
            <a:r>
              <a:rPr lang="en-US" altLang="zh-TW" dirty="0" smtClean="0"/>
              <a:t> code is </a:t>
            </a:r>
            <a:r>
              <a:rPr lang="en-US" altLang="zh-TW" dirty="0" err="1" smtClean="0"/>
              <a:t>gl_Position</a:t>
            </a:r>
            <a:r>
              <a:rPr lang="en-US" altLang="zh-TW" dirty="0" smtClean="0"/>
              <a:t>.</a:t>
            </a:r>
          </a:p>
          <a:p>
            <a:endParaRPr lang="en-US" altLang="zh-TW" dirty="0"/>
          </a:p>
          <a:p>
            <a:r>
              <a:rPr lang="en-US" altLang="zh-TW" dirty="0">
                <a:solidFill>
                  <a:srgbClr val="FF0000"/>
                </a:solidFill>
              </a:rPr>
              <a:t>All the </a:t>
            </a:r>
            <a:r>
              <a:rPr lang="en-US" altLang="zh-TW" dirty="0" smtClean="0">
                <a:solidFill>
                  <a:srgbClr val="FF0000"/>
                </a:solidFill>
              </a:rPr>
              <a:t>variable used in </a:t>
            </a:r>
            <a:r>
              <a:rPr lang="en-US" altLang="zh-TW" dirty="0" err="1" smtClean="0">
                <a:solidFill>
                  <a:srgbClr val="FF0000"/>
                </a:solidFill>
              </a:rPr>
              <a:t>shaders</a:t>
            </a:r>
            <a:r>
              <a:rPr lang="en-US" altLang="zh-TW" dirty="0" smtClean="0">
                <a:solidFill>
                  <a:srgbClr val="FF0000"/>
                </a:solidFill>
              </a:rPr>
              <a:t> must use </a:t>
            </a:r>
            <a:r>
              <a:rPr lang="en-US" altLang="zh-TW" dirty="0">
                <a:solidFill>
                  <a:srgbClr val="FF0000"/>
                </a:solidFill>
              </a:rPr>
              <a:t>uniform </a:t>
            </a:r>
            <a:r>
              <a:rPr lang="en-US" altLang="zh-TW" dirty="0" smtClean="0">
                <a:solidFill>
                  <a:srgbClr val="FF0000"/>
                </a:solidFill>
              </a:rPr>
              <a:t>to pass , cannot directly define in </a:t>
            </a:r>
            <a:r>
              <a:rPr lang="en-US" altLang="zh-TW" dirty="0" err="1" smtClean="0">
                <a:solidFill>
                  <a:srgbClr val="FF0000"/>
                </a:solidFill>
              </a:rPr>
              <a:t>shader</a:t>
            </a:r>
            <a:r>
              <a:rPr lang="en-US" altLang="zh-TW" dirty="0" smtClean="0">
                <a:solidFill>
                  <a:srgbClr val="FF0000"/>
                </a:solidFill>
              </a:rPr>
              <a:t>.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001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Upload </a:t>
            </a:r>
            <a:r>
              <a:rPr lang="en-US" altLang="zh-TW" b="1" dirty="0" smtClean="0"/>
              <a:t>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>
                <a:solidFill>
                  <a:srgbClr val="FF0000"/>
                </a:solidFill>
              </a:rPr>
              <a:t>If your uploading format doesn’t match our requirement, there will be penalty to your score</a:t>
            </a:r>
            <a:r>
              <a:rPr lang="en-US" altLang="zh-TW" dirty="0" smtClean="0">
                <a:solidFill>
                  <a:srgbClr val="FF0000"/>
                </a:solidFill>
              </a:rPr>
              <a:t>. (-5%)</a:t>
            </a:r>
            <a:endParaRPr lang="en-US" altLang="zh-TW" dirty="0">
              <a:solidFill>
                <a:srgbClr val="FF0000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Please hand in the whole </a:t>
            </a:r>
            <a:r>
              <a:rPr lang="en-US" altLang="zh-TW" dirty="0">
                <a:solidFill>
                  <a:srgbClr val="FF0000"/>
                </a:solidFill>
              </a:rPr>
              <a:t>project file</a:t>
            </a:r>
            <a:r>
              <a:rPr lang="en-US" altLang="zh-TW" dirty="0"/>
              <a:t> and </a:t>
            </a:r>
            <a:r>
              <a:rPr lang="en-US" altLang="zh-TW" dirty="0">
                <a:solidFill>
                  <a:srgbClr val="FF0000"/>
                </a:solidFill>
              </a:rPr>
              <a:t>report</a:t>
            </a:r>
            <a:r>
              <a:rPr lang="en-US" altLang="zh-TW" dirty="0"/>
              <a:t> (.pdf) as STUDENTID_Name.zip ​ to e3 platform.</a:t>
            </a:r>
          </a:p>
          <a:p>
            <a:pPr marL="0" indent="0">
              <a:buNone/>
            </a:pPr>
            <a:r>
              <a:rPr lang="en-US" altLang="zh-TW" dirty="0" smtClean="0"/>
              <a:t>	e.g</a:t>
            </a:r>
            <a:r>
              <a:rPr lang="en-US" altLang="zh-TW" dirty="0"/>
              <a:t>. 0716XXX</a:t>
            </a:r>
            <a:r>
              <a:rPr lang="en-US" altLang="zh-TW" dirty="0" smtClean="0"/>
              <a:t>_</a:t>
            </a:r>
            <a:r>
              <a:rPr lang="zh-TW" altLang="en-US" dirty="0" smtClean="0"/>
              <a:t>王小明</a:t>
            </a:r>
            <a:r>
              <a:rPr lang="en-US" altLang="zh-TW" dirty="0" smtClean="0"/>
              <a:t>.zip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/>
              <a:t>#project file</a:t>
            </a:r>
            <a:r>
              <a:rPr lang="zh-TW" altLang="en-US" dirty="0" smtClean="0"/>
              <a:t>要載下來就可以</a:t>
            </a:r>
            <a:r>
              <a:rPr lang="en-US" altLang="zh-TW" dirty="0" smtClean="0"/>
              <a:t>demo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5736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How to determine light intensity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We can simply use </a:t>
            </a:r>
            <a:r>
              <a:rPr lang="en-US" altLang="zh-TW" dirty="0"/>
              <a:t>the included angle of the reflection and view vectors</a:t>
            </a:r>
            <a:r>
              <a:rPr lang="en-US" altLang="zh-TW" dirty="0" smtClean="0"/>
              <a:t>.</a:t>
            </a:r>
          </a:p>
          <a:p>
            <a:endParaRPr lang="en-US" altLang="zh-TW" dirty="0"/>
          </a:p>
          <a:p>
            <a:r>
              <a:rPr lang="en-US" altLang="zh-TW" dirty="0"/>
              <a:t>L is a vector towards the light </a:t>
            </a:r>
            <a:r>
              <a:rPr lang="en-US" altLang="zh-TW" dirty="0" smtClean="0"/>
              <a:t>source</a:t>
            </a:r>
          </a:p>
          <a:p>
            <a:r>
              <a:rPr lang="en-US" altLang="zh-TW" dirty="0"/>
              <a:t>V</a:t>
            </a:r>
            <a:r>
              <a:rPr lang="en-US" altLang="zh-TW" dirty="0" smtClean="0"/>
              <a:t> </a:t>
            </a:r>
            <a:r>
              <a:rPr lang="en-US" altLang="zh-TW" dirty="0"/>
              <a:t>is a vector towards the </a:t>
            </a:r>
            <a:r>
              <a:rPr lang="en-US" altLang="zh-TW" dirty="0" smtClean="0"/>
              <a:t>camera position</a:t>
            </a:r>
          </a:p>
          <a:p>
            <a:r>
              <a:rPr lang="en-US" altLang="zh-TW" dirty="0" smtClean="0"/>
              <a:t>R is </a:t>
            </a:r>
            <a:r>
              <a:rPr lang="en-US" altLang="zh-TW" dirty="0"/>
              <a:t>a vector </a:t>
            </a:r>
            <a:r>
              <a:rPr lang="en-US" altLang="zh-TW" dirty="0" smtClean="0"/>
              <a:t>which </a:t>
            </a:r>
            <a:r>
              <a:rPr lang="en-US" altLang="zh-TW" dirty="0"/>
              <a:t>is the reflection of </a:t>
            </a:r>
            <a:r>
              <a:rPr lang="en-US" altLang="zh-TW" dirty="0" smtClean="0"/>
              <a:t>L</a:t>
            </a:r>
          </a:p>
          <a:p>
            <a:r>
              <a:rPr lang="en-US" altLang="zh-TW" dirty="0" smtClean="0"/>
              <a:t>N is a vector which is the normal of the point P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108" y="2607624"/>
            <a:ext cx="2636748" cy="155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53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How to determine light intensity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If two vectors are unit </a:t>
            </a:r>
            <a:r>
              <a:rPr lang="en-US" altLang="zh-TW" dirty="0" smtClean="0"/>
              <a:t>vectors. </a:t>
            </a:r>
            <a:r>
              <a:rPr lang="en-US" altLang="zh-TW" dirty="0" smtClean="0"/>
              <a:t>Then we can get cos</a:t>
            </a:r>
            <a:r>
              <a:rPr lang="el-GR" altLang="zh-TW" dirty="0" smtClean="0"/>
              <a:t>θ</a:t>
            </a:r>
            <a:r>
              <a:rPr lang="en-US" altLang="zh-TW" dirty="0" smtClean="0"/>
              <a:t> by doing dot</a:t>
            </a:r>
            <a:r>
              <a:rPr lang="zh-TW" altLang="en-US" dirty="0" smtClean="0"/>
              <a:t> </a:t>
            </a:r>
            <a:r>
              <a:rPr lang="en-US" altLang="zh-TW" dirty="0" smtClean="0"/>
              <a:t>products</a:t>
            </a:r>
            <a:r>
              <a:rPr lang="zh-TW" altLang="en-US" dirty="0" smtClean="0"/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</a:t>
            </a:r>
            <a:r>
              <a:rPr lang="zh-TW" altLang="en-US" dirty="0" smtClean="0"/>
              <a:t> </a:t>
            </a:r>
            <a:r>
              <a:rPr lang="en-US" altLang="zh-TW" dirty="0" smtClean="0"/>
              <a:t>two</a:t>
            </a:r>
            <a:r>
              <a:rPr lang="zh-TW" altLang="en-US" dirty="0" smtClean="0"/>
              <a:t> </a:t>
            </a:r>
            <a:r>
              <a:rPr lang="en-US" altLang="zh-TW" dirty="0" smtClean="0"/>
              <a:t>vectors.</a:t>
            </a:r>
          </a:p>
          <a:p>
            <a:pPr marL="457200" lvl="1" indent="0">
              <a:buNone/>
            </a:pPr>
            <a:r>
              <a:rPr lang="en-US" altLang="zh-TW" dirty="0" smtClean="0"/>
              <a:t>A</a:t>
            </a:r>
            <a:r>
              <a:rPr lang="zh-TW" altLang="en-US" dirty="0" smtClean="0"/>
              <a:t>．</a:t>
            </a:r>
            <a:r>
              <a:rPr lang="en-US" altLang="zh-TW" dirty="0" smtClean="0"/>
              <a:t>B</a:t>
            </a:r>
            <a:r>
              <a:rPr lang="zh-TW" altLang="en-US" dirty="0" smtClean="0"/>
              <a:t> </a:t>
            </a:r>
            <a:r>
              <a:rPr lang="en-US" altLang="zh-TW" dirty="0" smtClean="0"/>
              <a:t>=</a:t>
            </a:r>
            <a:r>
              <a:rPr lang="zh-TW" altLang="en-US" dirty="0" smtClean="0"/>
              <a:t> </a:t>
            </a:r>
            <a:r>
              <a:rPr lang="en-US" altLang="zh-TW" dirty="0" smtClean="0"/>
              <a:t>|A||B|</a:t>
            </a:r>
            <a:r>
              <a:rPr lang="zh-TW" altLang="en-US" dirty="0" smtClean="0"/>
              <a:t> </a:t>
            </a:r>
            <a:r>
              <a:rPr lang="en-US" altLang="zh-TW" dirty="0" smtClean="0"/>
              <a:t>cos</a:t>
            </a:r>
            <a:r>
              <a:rPr lang="el-GR" altLang="zh-TW" dirty="0"/>
              <a:t> </a:t>
            </a:r>
            <a:r>
              <a:rPr lang="el-GR" altLang="zh-TW" dirty="0" smtClean="0"/>
              <a:t>θ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 smtClean="0"/>
          </a:p>
          <a:p>
            <a:r>
              <a:rPr lang="en-US" altLang="zh-TW" dirty="0"/>
              <a:t>The smaller θ is, the larger cos θ is. According to the </a:t>
            </a:r>
            <a:r>
              <a:rPr lang="en-US" altLang="zh-TW" dirty="0" err="1"/>
              <a:t>Phong</a:t>
            </a:r>
            <a:r>
              <a:rPr lang="en-US" altLang="zh-TW" dirty="0"/>
              <a:t> reflection model, we can determine the light intensity based on cos </a:t>
            </a:r>
            <a:r>
              <a:rPr lang="en-US" altLang="zh-TW" dirty="0" smtClean="0"/>
              <a:t>θ.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 smtClean="0"/>
              <a:t>If cos θ &lt; 0, θ must bigger than 90°. In </a:t>
            </a:r>
            <a:r>
              <a:rPr lang="en-US" altLang="zh-TW" dirty="0"/>
              <a:t>this case</a:t>
            </a:r>
            <a:r>
              <a:rPr lang="en-US" altLang="zh-TW" dirty="0" smtClean="0"/>
              <a:t>, this position cannot </a:t>
            </a:r>
            <a:r>
              <a:rPr lang="en-US" altLang="zh-TW" dirty="0"/>
              <a:t>be </a:t>
            </a:r>
            <a:r>
              <a:rPr lang="en-US" altLang="zh-TW" dirty="0" smtClean="0"/>
              <a:t>illuminated.</a:t>
            </a:r>
            <a:endParaRPr lang="en-US" altLang="zh-TW" dirty="0"/>
          </a:p>
        </p:txBody>
      </p:sp>
      <p:pic>
        <p:nvPicPr>
          <p:cNvPr id="1026" name="Picture 2" descr="https://upload.wikimedia.org/wikipedia/commons/thumb/7/72/Scalarproduct.gif/200px-Scalarproduct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800" y="148431"/>
            <a:ext cx="1905000" cy="1609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8618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Phong</a:t>
            </a:r>
            <a:r>
              <a:rPr lang="en-US" altLang="zh-TW" dirty="0" smtClean="0"/>
              <a:t> shading</a:t>
            </a:r>
            <a:endParaRPr lang="zh-TW" altLang="en-US" dirty="0"/>
          </a:p>
        </p:txBody>
      </p:sp>
      <p:sp>
        <p:nvSpPr>
          <p:cNvPr id="6" name="內容版面配置區 2"/>
          <p:cNvSpPr txBox="1">
            <a:spLocks/>
          </p:cNvSpPr>
          <p:nvPr/>
        </p:nvSpPr>
        <p:spPr>
          <a:xfrm>
            <a:off x="838200" y="1825624"/>
            <a:ext cx="7171063" cy="485059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400" b="1" dirty="0">
                <a:solidFill>
                  <a:srgbClr val="FF0000"/>
                </a:solidFill>
              </a:rPr>
              <a:t>K</a:t>
            </a:r>
            <a:r>
              <a:rPr lang="en-US" altLang="zh-TW" sz="2400" dirty="0">
                <a:solidFill>
                  <a:srgbClr val="FF0000"/>
                </a:solidFill>
              </a:rPr>
              <a:t> is the reflectivity of each component of the material</a:t>
            </a:r>
            <a:endParaRPr lang="en-US" altLang="zh-TW" sz="2400" dirty="0" smtClean="0">
              <a:solidFill>
                <a:srgbClr val="FF0000"/>
              </a:solidFill>
            </a:endParaRPr>
          </a:p>
          <a:p>
            <a:r>
              <a:rPr lang="en-US" altLang="zh-TW" dirty="0" smtClean="0"/>
              <a:t>Parameters </a:t>
            </a:r>
            <a:r>
              <a:rPr lang="en-US" altLang="zh-TW" dirty="0"/>
              <a:t>of </a:t>
            </a:r>
            <a:r>
              <a:rPr lang="en-US" altLang="zh-TW" dirty="0" smtClean="0"/>
              <a:t>model </a:t>
            </a:r>
            <a:r>
              <a:rPr lang="en-US" altLang="zh-TW" dirty="0"/>
              <a:t>material</a:t>
            </a:r>
            <a:r>
              <a:rPr lang="en-US" altLang="zh-TW" dirty="0" smtClean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 smtClean="0"/>
              <a:t>Ambient </a:t>
            </a:r>
            <a:r>
              <a:rPr lang="en-US" altLang="zh-TW" dirty="0"/>
              <a:t>reflectivity (</a:t>
            </a:r>
            <a:r>
              <a:rPr lang="en-US" altLang="zh-TW" dirty="0" err="1"/>
              <a:t>Ka</a:t>
            </a:r>
            <a:r>
              <a:rPr lang="en-US" altLang="zh-TW" dirty="0"/>
              <a:t>) : 1 1 1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/>
              <a:t>Diffuse reflectivity (</a:t>
            </a:r>
            <a:r>
              <a:rPr lang="en-US" altLang="zh-TW" dirty="0" err="1"/>
              <a:t>Kd</a:t>
            </a:r>
            <a:r>
              <a:rPr lang="en-US" altLang="zh-TW" dirty="0"/>
              <a:t>) : 1 1 1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/>
              <a:t>Specular reflectivity (Ks) : 1 1 </a:t>
            </a:r>
            <a:r>
              <a:rPr lang="en-US" altLang="zh-TW" dirty="0" smtClean="0"/>
              <a:t>1</a:t>
            </a:r>
          </a:p>
          <a:p>
            <a:pPr marL="0" indent="0">
              <a:buNone/>
            </a:pPr>
            <a:r>
              <a:rPr lang="en-US" altLang="zh-TW" sz="2400" b="1" dirty="0">
                <a:solidFill>
                  <a:srgbClr val="FF0000"/>
                </a:solidFill>
              </a:rPr>
              <a:t>L</a:t>
            </a:r>
            <a:r>
              <a:rPr lang="en-US" altLang="zh-TW" sz="2400" dirty="0">
                <a:solidFill>
                  <a:srgbClr val="FF0000"/>
                </a:solidFill>
              </a:rPr>
              <a:t> is the intensity of each component of the light</a:t>
            </a:r>
            <a:r>
              <a:rPr lang="en-US" altLang="zh-TW" sz="2400" dirty="0" smtClean="0">
                <a:solidFill>
                  <a:srgbClr val="FF0000"/>
                </a:solidFill>
              </a:rPr>
              <a:t>.</a:t>
            </a:r>
          </a:p>
          <a:p>
            <a:r>
              <a:rPr lang="en-US" altLang="zh-TW" dirty="0"/>
              <a:t>Parameters of light: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/>
              <a:t>Ambient intensity (La) : 0.2 0.2 0.2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/>
              <a:t>Diffuse intensity (</a:t>
            </a:r>
            <a:r>
              <a:rPr lang="en-US" altLang="zh-TW" dirty="0" err="1"/>
              <a:t>Ld</a:t>
            </a:r>
            <a:r>
              <a:rPr lang="en-US" altLang="zh-TW" dirty="0"/>
              <a:t>) : 0.8 0.8 0.8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/>
              <a:t>Specular intensity (Ls) : 0.5 0.5 0.5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/>
              <a:t>gloss (Specular shininess factor) : </a:t>
            </a:r>
            <a:r>
              <a:rPr lang="en-US" altLang="zh-TW" dirty="0" smtClean="0"/>
              <a:t>25</a:t>
            </a:r>
          </a:p>
          <a:p>
            <a:pPr marL="914400" lvl="2" indent="0">
              <a:buNone/>
            </a:pPr>
            <a:r>
              <a:rPr lang="en-US" altLang="zh-TW" b="1" dirty="0">
                <a:solidFill>
                  <a:srgbClr val="FF0000"/>
                </a:solidFill>
              </a:rPr>
              <a:t>α</a:t>
            </a:r>
            <a:r>
              <a:rPr lang="en-US" altLang="zh-TW" dirty="0">
                <a:solidFill>
                  <a:srgbClr val="FF0000"/>
                </a:solidFill>
              </a:rPr>
              <a:t> is the glossiness of the material.</a:t>
            </a:r>
            <a:endParaRPr lang="en-US" altLang="zh-TW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9263" y="2641006"/>
            <a:ext cx="3231160" cy="2720576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160" y="80493"/>
            <a:ext cx="6226080" cy="174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799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Phong</a:t>
            </a:r>
            <a:r>
              <a:rPr lang="en-US" altLang="zh-TW" dirty="0"/>
              <a:t> </a:t>
            </a:r>
            <a:r>
              <a:rPr lang="en-US" altLang="zh-TW" dirty="0" smtClean="0"/>
              <a:t>shading </a:t>
            </a:r>
            <a:r>
              <a:rPr lang="en-US" altLang="zh-TW" dirty="0"/>
              <a:t>- pseudocode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TW" sz="3500" dirty="0"/>
              <a:t>void main</a:t>
            </a:r>
            <a:r>
              <a:rPr lang="en-US" altLang="zh-TW" sz="3500" dirty="0" smtClean="0"/>
              <a:t>()</a:t>
            </a:r>
          </a:p>
          <a:p>
            <a:pPr marL="0" indent="0">
              <a:buNone/>
            </a:pPr>
            <a:r>
              <a:rPr lang="en-US" altLang="zh-TW" sz="3500" dirty="0" smtClean="0"/>
              <a:t>{</a:t>
            </a:r>
            <a:endParaRPr lang="en-US" altLang="zh-TW" sz="3500" dirty="0"/>
          </a:p>
          <a:p>
            <a:pPr marL="457200" lvl="1" indent="0">
              <a:buNone/>
            </a:pPr>
            <a:r>
              <a:rPr lang="en-US" altLang="zh-TW" sz="3000" dirty="0" err="1" smtClean="0"/>
              <a:t>object_color</a:t>
            </a:r>
            <a:r>
              <a:rPr lang="en-US" altLang="zh-TW" sz="3000" dirty="0" smtClean="0"/>
              <a:t> </a:t>
            </a:r>
            <a:r>
              <a:rPr lang="en-US" altLang="zh-TW" sz="3000" dirty="0"/>
              <a:t>= </a:t>
            </a:r>
            <a:r>
              <a:rPr lang="en-US" altLang="zh-TW" sz="3000" dirty="0" smtClean="0"/>
              <a:t>texture2D(Texture, </a:t>
            </a:r>
            <a:r>
              <a:rPr lang="en-US" altLang="zh-TW" sz="3000" dirty="0" err="1"/>
              <a:t>texcoord</a:t>
            </a:r>
            <a:r>
              <a:rPr lang="en-US" altLang="zh-TW" sz="3000" dirty="0" smtClean="0"/>
              <a:t>);</a:t>
            </a:r>
          </a:p>
          <a:p>
            <a:pPr marL="457200" lvl="1" indent="0">
              <a:buNone/>
            </a:pPr>
            <a:endParaRPr lang="en-US" altLang="zh-TW" sz="3000" dirty="0"/>
          </a:p>
          <a:p>
            <a:pPr marL="457200" lvl="1" indent="0">
              <a:buNone/>
            </a:pPr>
            <a:r>
              <a:rPr lang="en-US" altLang="zh-TW" sz="3000" dirty="0"/>
              <a:t>ambient = La * </a:t>
            </a:r>
            <a:r>
              <a:rPr lang="en-US" altLang="zh-TW" sz="3000" dirty="0" err="1"/>
              <a:t>Ka</a:t>
            </a:r>
            <a:r>
              <a:rPr lang="en-US" altLang="zh-TW" sz="3000" dirty="0"/>
              <a:t> * </a:t>
            </a:r>
            <a:r>
              <a:rPr lang="en-US" altLang="zh-TW" sz="3000" dirty="0" err="1"/>
              <a:t>object</a:t>
            </a:r>
            <a:r>
              <a:rPr lang="en-US" altLang="zh-TW" sz="3000" dirty="0" err="1" smtClean="0"/>
              <a:t>_color</a:t>
            </a:r>
            <a:r>
              <a:rPr lang="en-US" altLang="zh-TW" sz="3000" dirty="0" smtClean="0"/>
              <a:t>;</a:t>
            </a:r>
            <a:endParaRPr lang="en-US" altLang="zh-TW" sz="3000" dirty="0"/>
          </a:p>
          <a:p>
            <a:pPr marL="457200" lvl="1" indent="0">
              <a:buNone/>
            </a:pPr>
            <a:r>
              <a:rPr lang="en-US" altLang="zh-TW" sz="3000" dirty="0"/>
              <a:t>diffuse = </a:t>
            </a:r>
            <a:r>
              <a:rPr lang="en-US" altLang="zh-TW" sz="3000" dirty="0" err="1"/>
              <a:t>Ld</a:t>
            </a:r>
            <a:r>
              <a:rPr lang="en-US" altLang="zh-TW" sz="3000" dirty="0"/>
              <a:t> * </a:t>
            </a:r>
            <a:r>
              <a:rPr lang="en-US" altLang="zh-TW" sz="3000" dirty="0" err="1"/>
              <a:t>Kd</a:t>
            </a:r>
            <a:r>
              <a:rPr lang="en-US" altLang="zh-TW" sz="3000" dirty="0"/>
              <a:t> * </a:t>
            </a:r>
            <a:r>
              <a:rPr lang="en-US" altLang="zh-TW" sz="3000" dirty="0" err="1"/>
              <a:t>object</a:t>
            </a:r>
            <a:r>
              <a:rPr lang="en-US" altLang="zh-TW" sz="3000" dirty="0" err="1" smtClean="0"/>
              <a:t>_color</a:t>
            </a:r>
            <a:r>
              <a:rPr lang="en-US" altLang="zh-TW" sz="3000" dirty="0" smtClean="0"/>
              <a:t> </a:t>
            </a:r>
            <a:r>
              <a:rPr lang="en-US" altLang="zh-TW" sz="3000" dirty="0"/>
              <a:t>* dot(L,N); </a:t>
            </a:r>
            <a:r>
              <a:rPr lang="en-US" altLang="zh-TW" sz="3000" dirty="0">
                <a:solidFill>
                  <a:schemeClr val="accent6">
                    <a:lumMod val="75000"/>
                  </a:schemeClr>
                </a:solidFill>
              </a:rPr>
              <a:t>// must &gt; 0</a:t>
            </a:r>
          </a:p>
          <a:p>
            <a:pPr marL="457200" lvl="1" indent="0">
              <a:buNone/>
            </a:pPr>
            <a:r>
              <a:rPr lang="en-US" altLang="zh-TW" sz="3000" dirty="0" smtClean="0"/>
              <a:t>specular </a:t>
            </a:r>
            <a:r>
              <a:rPr lang="en-US" altLang="zh-TW" sz="3000" dirty="0"/>
              <a:t>= Ls * Ks * pow(dot(V,R), </a:t>
            </a:r>
            <a:r>
              <a:rPr lang="en-US" altLang="zh-TW" sz="3000" dirty="0" smtClean="0"/>
              <a:t>gloss);</a:t>
            </a:r>
            <a:r>
              <a:rPr lang="en-US" altLang="zh-TW" sz="3000" dirty="0"/>
              <a:t> </a:t>
            </a:r>
            <a:endParaRPr lang="en-US" altLang="zh-TW" sz="3000" dirty="0" smtClean="0"/>
          </a:p>
          <a:p>
            <a:pPr marL="457200" lvl="1" indent="0">
              <a:buNone/>
            </a:pPr>
            <a:endParaRPr lang="en-US" altLang="zh-TW" sz="3000" dirty="0"/>
          </a:p>
          <a:p>
            <a:pPr marL="457200" lvl="1" indent="0">
              <a:buNone/>
            </a:pPr>
            <a:r>
              <a:rPr lang="en-US" altLang="zh-TW" sz="3000" dirty="0" smtClean="0"/>
              <a:t>color </a:t>
            </a:r>
            <a:r>
              <a:rPr lang="en-US" altLang="zh-TW" sz="3000" dirty="0"/>
              <a:t>= ambient + diffuse + specular;</a:t>
            </a:r>
          </a:p>
          <a:p>
            <a:pPr marL="0" indent="0">
              <a:buNone/>
            </a:pPr>
            <a:r>
              <a:rPr lang="en-US" altLang="zh-TW" sz="3500" dirty="0" smtClean="0"/>
              <a:t>}</a:t>
            </a:r>
            <a:endParaRPr lang="en-US" altLang="zh-TW" sz="3500" dirty="0"/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896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Toon</a:t>
            </a:r>
            <a:r>
              <a:rPr lang="zh-TW" altLang="en-US" dirty="0"/>
              <a:t> </a:t>
            </a:r>
            <a:r>
              <a:rPr lang="en-US" altLang="zh-TW" dirty="0" smtClean="0"/>
              <a:t>shading - </a:t>
            </a:r>
            <a:r>
              <a:rPr lang="en-US" altLang="zh-TW" dirty="0"/>
              <a:t>pseudocode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400" dirty="0"/>
              <a:t>void main</a:t>
            </a:r>
            <a:r>
              <a:rPr lang="en-US" altLang="zh-TW" sz="2400" dirty="0" smtClean="0"/>
              <a:t>()</a:t>
            </a:r>
          </a:p>
          <a:p>
            <a:pPr marL="0" indent="0">
              <a:buNone/>
            </a:pPr>
            <a:r>
              <a:rPr lang="en-US" altLang="zh-TW" sz="2400" dirty="0" smtClean="0"/>
              <a:t>{</a:t>
            </a:r>
            <a:endParaRPr lang="en-US" altLang="zh-TW" sz="2400" dirty="0"/>
          </a:p>
          <a:p>
            <a:pPr marL="457200" lvl="1" indent="0">
              <a:buNone/>
            </a:pPr>
            <a:r>
              <a:rPr lang="en-US" altLang="zh-TW" sz="2000" dirty="0" err="1"/>
              <a:t>object</a:t>
            </a:r>
            <a:r>
              <a:rPr lang="en-US" altLang="zh-TW" sz="2000" dirty="0" err="1" smtClean="0"/>
              <a:t>_color</a:t>
            </a:r>
            <a:r>
              <a:rPr lang="en-US" altLang="zh-TW" sz="2000" dirty="0" smtClean="0"/>
              <a:t> </a:t>
            </a:r>
            <a:r>
              <a:rPr lang="en-US" altLang="zh-TW" sz="2000" dirty="0"/>
              <a:t>= </a:t>
            </a:r>
            <a:r>
              <a:rPr lang="en-US" altLang="zh-TW" sz="2000" dirty="0" smtClean="0"/>
              <a:t>texture2D(Texture, </a:t>
            </a:r>
            <a:r>
              <a:rPr lang="en-US" altLang="zh-TW" sz="2000" dirty="0" err="1"/>
              <a:t>texcoord</a:t>
            </a:r>
            <a:r>
              <a:rPr lang="en-US" altLang="zh-TW" sz="2000" dirty="0" smtClean="0"/>
              <a:t>);</a:t>
            </a:r>
          </a:p>
          <a:p>
            <a:pPr marL="457200" lvl="1" indent="0">
              <a:buNone/>
            </a:pPr>
            <a:endParaRPr lang="en-US" altLang="zh-TW" sz="2000" dirty="0"/>
          </a:p>
          <a:p>
            <a:pPr marL="457200" lvl="1" indent="0">
              <a:buNone/>
            </a:pPr>
            <a:r>
              <a:rPr lang="en-US" altLang="zh-TW" sz="2000" dirty="0" smtClean="0"/>
              <a:t>Decide a level </a:t>
            </a:r>
            <a:r>
              <a:rPr lang="en-US" altLang="zh-TW" sz="2000" dirty="0"/>
              <a:t>by calculating the included angles between the Light and normal vectors</a:t>
            </a:r>
            <a:endParaRPr lang="en-US" altLang="zh-TW" sz="2000" dirty="0" smtClean="0"/>
          </a:p>
          <a:p>
            <a:pPr marL="457200" lvl="1" indent="0">
              <a:buNone/>
            </a:pPr>
            <a:endParaRPr lang="en-US" altLang="zh-TW" sz="2000" dirty="0" smtClean="0"/>
          </a:p>
          <a:p>
            <a:pPr marL="457200" lvl="1" indent="0">
              <a:buNone/>
            </a:pPr>
            <a:r>
              <a:rPr lang="en-US" altLang="zh-TW" sz="2000" dirty="0" smtClean="0"/>
              <a:t> if (</a:t>
            </a:r>
            <a:r>
              <a:rPr lang="en-US" altLang="zh-TW" sz="2000" dirty="0"/>
              <a:t>level </a:t>
            </a:r>
            <a:r>
              <a:rPr lang="en-US" altLang="zh-TW" sz="2000" dirty="0" smtClean="0"/>
              <a:t>&gt; 0.95) </a:t>
            </a:r>
            <a:r>
              <a:rPr lang="en-US" altLang="zh-TW" sz="2000" dirty="0"/>
              <a:t>intensity</a:t>
            </a:r>
            <a:r>
              <a:rPr lang="en-US" altLang="zh-TW" sz="2000" dirty="0" smtClean="0"/>
              <a:t> =</a:t>
            </a:r>
            <a:r>
              <a:rPr lang="en-US" altLang="zh-TW" sz="2000" dirty="0" smtClean="0"/>
              <a:t> 1;</a:t>
            </a:r>
            <a:endParaRPr lang="en-US" altLang="zh-TW" sz="2000" dirty="0" smtClean="0"/>
          </a:p>
          <a:p>
            <a:pPr marL="457200" lvl="1" indent="0">
              <a:buNone/>
            </a:pPr>
            <a:r>
              <a:rPr lang="en-US" altLang="zh-TW" sz="2000" dirty="0"/>
              <a:t>e</a:t>
            </a:r>
            <a:r>
              <a:rPr lang="en-US" altLang="zh-TW" sz="2000" dirty="0" smtClean="0"/>
              <a:t>lse if (</a:t>
            </a:r>
            <a:r>
              <a:rPr lang="en-US" altLang="zh-TW" sz="2000" dirty="0"/>
              <a:t>level </a:t>
            </a:r>
            <a:r>
              <a:rPr lang="en-US" altLang="zh-TW" sz="2000" dirty="0" smtClean="0"/>
              <a:t>&gt; 0.75) </a:t>
            </a:r>
            <a:r>
              <a:rPr lang="en-US" altLang="zh-TW" sz="2000" dirty="0"/>
              <a:t>intensity </a:t>
            </a:r>
            <a:r>
              <a:rPr lang="en-US" altLang="zh-TW" sz="2000" dirty="0" smtClean="0"/>
              <a:t>= </a:t>
            </a:r>
            <a:r>
              <a:rPr lang="en-US" altLang="zh-TW" sz="2000" dirty="0" smtClean="0"/>
              <a:t>0.8</a:t>
            </a:r>
            <a:r>
              <a:rPr lang="en-US" altLang="zh-TW" sz="2000" dirty="0" smtClean="0"/>
              <a:t>;</a:t>
            </a:r>
          </a:p>
          <a:p>
            <a:pPr marL="457200" lvl="1" indent="0">
              <a:buNone/>
            </a:pPr>
            <a:r>
              <a:rPr lang="en-US" altLang="zh-TW" sz="2000" dirty="0"/>
              <a:t>else if </a:t>
            </a:r>
            <a:r>
              <a:rPr lang="en-US" altLang="zh-TW" sz="2000" dirty="0" smtClean="0"/>
              <a:t>(</a:t>
            </a:r>
            <a:r>
              <a:rPr lang="en-US" altLang="zh-TW" sz="2000" dirty="0"/>
              <a:t>level</a:t>
            </a:r>
            <a:r>
              <a:rPr lang="en-US" altLang="zh-TW" sz="2000" dirty="0" smtClean="0"/>
              <a:t> </a:t>
            </a:r>
            <a:r>
              <a:rPr lang="en-US" altLang="zh-TW" sz="2000" dirty="0"/>
              <a:t>&gt; </a:t>
            </a:r>
            <a:r>
              <a:rPr lang="en-US" altLang="zh-TW" sz="2000" dirty="0" smtClean="0"/>
              <a:t>0.50) </a:t>
            </a:r>
            <a:r>
              <a:rPr lang="en-US" altLang="zh-TW" sz="2000" dirty="0"/>
              <a:t>intensity </a:t>
            </a:r>
            <a:r>
              <a:rPr lang="en-US" altLang="zh-TW" sz="2000" dirty="0" smtClean="0"/>
              <a:t>= </a:t>
            </a:r>
            <a:r>
              <a:rPr lang="en-US" altLang="zh-TW" sz="2000" dirty="0" smtClean="0"/>
              <a:t>0.6</a:t>
            </a:r>
            <a:r>
              <a:rPr lang="en-US" altLang="zh-TW" sz="2000" dirty="0" smtClean="0"/>
              <a:t>;</a:t>
            </a:r>
            <a:endParaRPr lang="en-US" altLang="zh-TW" sz="2000" dirty="0"/>
          </a:p>
          <a:p>
            <a:pPr marL="457200" lvl="1" indent="0">
              <a:buNone/>
            </a:pPr>
            <a:r>
              <a:rPr lang="en-US" altLang="zh-TW" sz="2000" dirty="0"/>
              <a:t>else if </a:t>
            </a:r>
            <a:r>
              <a:rPr lang="en-US" altLang="zh-TW" sz="2000" dirty="0" smtClean="0"/>
              <a:t>(</a:t>
            </a:r>
            <a:r>
              <a:rPr lang="en-US" altLang="zh-TW" sz="2000" dirty="0"/>
              <a:t>level</a:t>
            </a:r>
            <a:r>
              <a:rPr lang="en-US" altLang="zh-TW" sz="2000" dirty="0" smtClean="0"/>
              <a:t> </a:t>
            </a:r>
            <a:r>
              <a:rPr lang="en-US" altLang="zh-TW" sz="2000" dirty="0"/>
              <a:t>&gt; </a:t>
            </a:r>
            <a:r>
              <a:rPr lang="en-US" altLang="zh-TW" sz="2000" dirty="0" smtClean="0"/>
              <a:t>0.25</a:t>
            </a:r>
            <a:r>
              <a:rPr lang="en-US" altLang="zh-TW" sz="2000" dirty="0"/>
              <a:t>) </a:t>
            </a:r>
            <a:r>
              <a:rPr lang="en-US" altLang="zh-TW" sz="2000" dirty="0"/>
              <a:t>intensity </a:t>
            </a:r>
            <a:r>
              <a:rPr lang="en-US" altLang="zh-TW" sz="2000" dirty="0" smtClean="0"/>
              <a:t>= </a:t>
            </a:r>
            <a:r>
              <a:rPr lang="en-US" altLang="zh-TW" sz="2000" dirty="0" smtClean="0"/>
              <a:t>0.4</a:t>
            </a:r>
            <a:r>
              <a:rPr lang="en-US" altLang="zh-TW" sz="2000" dirty="0" smtClean="0"/>
              <a:t>;</a:t>
            </a:r>
            <a:endParaRPr lang="en-US" altLang="zh-TW" sz="2000" dirty="0"/>
          </a:p>
          <a:p>
            <a:pPr marL="457200" lvl="1" indent="0">
              <a:buNone/>
            </a:pPr>
            <a:r>
              <a:rPr lang="en-US" altLang="zh-TW" sz="2000" dirty="0" smtClean="0"/>
              <a:t>else </a:t>
            </a:r>
            <a:r>
              <a:rPr lang="en-US" altLang="zh-TW" sz="2000" dirty="0"/>
              <a:t>intensity </a:t>
            </a:r>
            <a:r>
              <a:rPr lang="en-US" altLang="zh-TW" sz="2000" dirty="0" smtClean="0"/>
              <a:t>= </a:t>
            </a:r>
            <a:r>
              <a:rPr lang="en-US" altLang="zh-TW" sz="2000" dirty="0" smtClean="0"/>
              <a:t>0.2;</a:t>
            </a:r>
          </a:p>
          <a:p>
            <a:pPr marL="457200" lvl="1" indent="0">
              <a:buNone/>
            </a:pPr>
            <a:endParaRPr lang="en-US" altLang="zh-TW" sz="2000" dirty="0"/>
          </a:p>
          <a:p>
            <a:pPr marL="457200" lvl="1" indent="0">
              <a:buNone/>
            </a:pPr>
            <a:r>
              <a:rPr lang="en-US" altLang="zh-TW" sz="2000" dirty="0"/>
              <a:t>Color = </a:t>
            </a:r>
            <a:r>
              <a:rPr lang="en-US" altLang="zh-TW" sz="2000" dirty="0" err="1" smtClean="0"/>
              <a:t>Kd</a:t>
            </a:r>
            <a:r>
              <a:rPr lang="en-US" altLang="zh-TW" sz="2000" dirty="0" smtClean="0"/>
              <a:t> </a:t>
            </a:r>
            <a:r>
              <a:rPr lang="en-US" altLang="zh-TW" sz="2000" dirty="0"/>
              <a:t>* </a:t>
            </a:r>
            <a:r>
              <a:rPr lang="en-US" altLang="zh-TW" sz="2000" dirty="0" err="1" smtClean="0"/>
              <a:t>object_color</a:t>
            </a:r>
            <a:r>
              <a:rPr lang="en-US" altLang="zh-TW" sz="2000" dirty="0" smtClean="0"/>
              <a:t> * </a:t>
            </a:r>
            <a:r>
              <a:rPr lang="en-US" altLang="zh-TW" sz="2000" dirty="0"/>
              <a:t>intensity</a:t>
            </a:r>
            <a:r>
              <a:rPr lang="en-US" altLang="zh-TW" sz="2000" dirty="0" smtClean="0"/>
              <a:t> ;</a:t>
            </a:r>
            <a:endParaRPr lang="en-US" altLang="zh-TW" sz="2000" dirty="0" smtClean="0"/>
          </a:p>
          <a:p>
            <a:pPr marL="0" indent="0">
              <a:buNone/>
            </a:pPr>
            <a:r>
              <a:rPr lang="en-US" altLang="zh-TW" dirty="0" smtClean="0"/>
              <a:t>}</a:t>
            </a: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141" y="3705634"/>
            <a:ext cx="3093988" cy="2606266"/>
          </a:xfrm>
          <a:prstGeom prst="rect">
            <a:avLst/>
          </a:prstGeom>
        </p:spPr>
      </p:pic>
      <p:cxnSp>
        <p:nvCxnSpPr>
          <p:cNvPr id="6" name="直線接點 5"/>
          <p:cNvCxnSpPr/>
          <p:nvPr/>
        </p:nvCxnSpPr>
        <p:spPr>
          <a:xfrm flipH="1" flipV="1">
            <a:off x="8350788" y="2170323"/>
            <a:ext cx="529637" cy="27542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內容版面配置區 2"/>
          <p:cNvSpPr txBox="1">
            <a:spLocks/>
          </p:cNvSpPr>
          <p:nvPr/>
        </p:nvSpPr>
        <p:spPr>
          <a:xfrm>
            <a:off x="7717775" y="1704440"/>
            <a:ext cx="1690629" cy="465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Level &gt; 0.95</a:t>
            </a:r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9" name="直線接點 8"/>
          <p:cNvCxnSpPr/>
          <p:nvPr/>
        </p:nvCxnSpPr>
        <p:spPr>
          <a:xfrm flipV="1">
            <a:off x="8956713" y="2663710"/>
            <a:ext cx="592333" cy="24371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內容版面配置區 2"/>
          <p:cNvSpPr txBox="1">
            <a:spLocks/>
          </p:cNvSpPr>
          <p:nvPr/>
        </p:nvSpPr>
        <p:spPr>
          <a:xfrm>
            <a:off x="8780444" y="2184075"/>
            <a:ext cx="2673338" cy="465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0.95 &gt; Level &gt; 0.75</a:t>
            </a:r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3" name="直線接點 12"/>
          <p:cNvCxnSpPr/>
          <p:nvPr/>
        </p:nvCxnSpPr>
        <p:spPr>
          <a:xfrm flipV="1">
            <a:off x="9066882" y="3338111"/>
            <a:ext cx="1377108" cy="18838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內容版面配置區 2"/>
          <p:cNvSpPr txBox="1">
            <a:spLocks/>
          </p:cNvSpPr>
          <p:nvPr/>
        </p:nvSpPr>
        <p:spPr>
          <a:xfrm>
            <a:off x="9504320" y="2939341"/>
            <a:ext cx="2622933" cy="465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0.75 &gt; Level &gt; 0.5</a:t>
            </a:r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417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 rot="746442">
            <a:off x="4875432" y="2620475"/>
            <a:ext cx="175113" cy="1610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 34"/>
          <p:cNvSpPr/>
          <p:nvPr/>
        </p:nvSpPr>
        <p:spPr>
          <a:xfrm rot="20856731">
            <a:off x="4897280" y="5048091"/>
            <a:ext cx="172891" cy="1590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Edge effects</a:t>
            </a:r>
            <a:endParaRPr lang="zh-TW" altLang="en-US" dirty="0"/>
          </a:p>
        </p:txBody>
      </p:sp>
      <p:sp>
        <p:nvSpPr>
          <p:cNvPr id="4" name="橢圓 3"/>
          <p:cNvSpPr/>
          <p:nvPr/>
        </p:nvSpPr>
        <p:spPr>
          <a:xfrm>
            <a:off x="3393195" y="2743200"/>
            <a:ext cx="2379643" cy="23796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橢圓 4"/>
          <p:cNvSpPr/>
          <p:nvPr/>
        </p:nvSpPr>
        <p:spPr>
          <a:xfrm>
            <a:off x="9915181" y="3734718"/>
            <a:ext cx="198303" cy="1983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單箭頭接點 6"/>
          <p:cNvCxnSpPr>
            <a:stCxn id="5" idx="2"/>
          </p:cNvCxnSpPr>
          <p:nvPr/>
        </p:nvCxnSpPr>
        <p:spPr>
          <a:xfrm flipH="1" flipV="1">
            <a:off x="3569465" y="2489812"/>
            <a:ext cx="6345716" cy="134405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/>
          <p:cNvCxnSpPr>
            <a:stCxn id="5" idx="3"/>
          </p:cNvCxnSpPr>
          <p:nvPr/>
        </p:nvCxnSpPr>
        <p:spPr>
          <a:xfrm flipH="1">
            <a:off x="3569465" y="3903980"/>
            <a:ext cx="6374757" cy="1472251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>
            <a:stCxn id="24" idx="0"/>
          </p:cNvCxnSpPr>
          <p:nvPr/>
        </p:nvCxnSpPr>
        <p:spPr>
          <a:xfrm flipV="1">
            <a:off x="4621347" y="1038924"/>
            <a:ext cx="600419" cy="2865056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/>
          <p:cNvCxnSpPr>
            <a:stCxn id="24" idx="0"/>
          </p:cNvCxnSpPr>
          <p:nvPr/>
        </p:nvCxnSpPr>
        <p:spPr>
          <a:xfrm>
            <a:off x="4621347" y="3903980"/>
            <a:ext cx="552825" cy="2529869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9563100" y="3268835"/>
            <a:ext cx="1266022" cy="4658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400" dirty="0" smtClean="0">
                <a:solidFill>
                  <a:srgbClr val="FF0000"/>
                </a:solidFill>
              </a:rPr>
              <a:t>camera</a:t>
            </a: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23" name="內容版面配置區 2"/>
          <p:cNvSpPr txBox="1">
            <a:spLocks/>
          </p:cNvSpPr>
          <p:nvPr/>
        </p:nvSpPr>
        <p:spPr>
          <a:xfrm>
            <a:off x="2303443" y="4400052"/>
            <a:ext cx="1266022" cy="465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object</a:t>
            </a:r>
            <a:endParaRPr lang="en-US" altLang="zh-TW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橢圓 23"/>
          <p:cNvSpPr/>
          <p:nvPr/>
        </p:nvSpPr>
        <p:spPr>
          <a:xfrm>
            <a:off x="4527704" y="3903980"/>
            <a:ext cx="187285" cy="187285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6" name="直線接點 25"/>
          <p:cNvCxnSpPr/>
          <p:nvPr/>
        </p:nvCxnSpPr>
        <p:spPr>
          <a:xfrm flipH="1" flipV="1">
            <a:off x="2303443" y="3161841"/>
            <a:ext cx="2213473" cy="81374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內容版面配置區 2"/>
          <p:cNvSpPr txBox="1">
            <a:spLocks/>
          </p:cNvSpPr>
          <p:nvPr/>
        </p:nvSpPr>
        <p:spPr>
          <a:xfrm>
            <a:off x="1389502" y="2671991"/>
            <a:ext cx="1266022" cy="465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chemeClr val="accent6">
                    <a:lumMod val="75000"/>
                  </a:schemeClr>
                </a:solidFill>
              </a:rPr>
              <a:t>center</a:t>
            </a:r>
            <a:endParaRPr lang="en-US" altLang="zh-TW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8" name="內容版面配置區 2"/>
          <p:cNvSpPr txBox="1">
            <a:spLocks/>
          </p:cNvSpPr>
          <p:nvPr/>
        </p:nvSpPr>
        <p:spPr>
          <a:xfrm>
            <a:off x="3212334" y="2206108"/>
            <a:ext cx="395690" cy="465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rgbClr val="FF0000"/>
                </a:solidFill>
              </a:rPr>
              <a:t>V</a:t>
            </a: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29" name="內容版面配置區 2"/>
          <p:cNvSpPr txBox="1">
            <a:spLocks/>
          </p:cNvSpPr>
          <p:nvPr/>
        </p:nvSpPr>
        <p:spPr>
          <a:xfrm>
            <a:off x="3218760" y="5446341"/>
            <a:ext cx="389264" cy="465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rgbClr val="FF0000"/>
                </a:solidFill>
              </a:rPr>
              <a:t>V</a:t>
            </a:r>
            <a:endParaRPr lang="en-US" altLang="zh-TW" dirty="0">
              <a:solidFill>
                <a:srgbClr val="FF0000"/>
              </a:solidFill>
            </a:endParaRPr>
          </a:p>
        </p:txBody>
      </p:sp>
      <p:sp>
        <p:nvSpPr>
          <p:cNvPr id="30" name="內容版面配置區 2"/>
          <p:cNvSpPr txBox="1">
            <a:spLocks/>
          </p:cNvSpPr>
          <p:nvPr/>
        </p:nvSpPr>
        <p:spPr>
          <a:xfrm>
            <a:off x="5210978" y="1042262"/>
            <a:ext cx="1266022" cy="465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normal</a:t>
            </a:r>
            <a:endParaRPr lang="en-US" altLang="zh-TW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1" name="內容版面配置區 2"/>
          <p:cNvSpPr txBox="1">
            <a:spLocks/>
          </p:cNvSpPr>
          <p:nvPr/>
        </p:nvSpPr>
        <p:spPr>
          <a:xfrm>
            <a:off x="5163384" y="5990000"/>
            <a:ext cx="1266022" cy="465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4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normal</a:t>
            </a:r>
            <a:endParaRPr lang="en-US" altLang="zh-TW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88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reminder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92139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/>
              <a:t>the light </a:t>
            </a:r>
            <a:r>
              <a:rPr lang="en-US" altLang="zh-TW" dirty="0" smtClean="0"/>
              <a:t>position, camera position and the model position might not be in the same space. If so, you </a:t>
            </a:r>
            <a:r>
              <a:rPr lang="en-US" altLang="zh-TW" dirty="0"/>
              <a:t>need to do some space </a:t>
            </a:r>
            <a:r>
              <a:rPr lang="en-US" altLang="zh-TW" dirty="0" smtClean="0"/>
              <a:t>conversion. Therefore </a:t>
            </a:r>
            <a:r>
              <a:rPr lang="en-US" altLang="zh-TW" dirty="0"/>
              <a:t>you might need some inverse matrices to do that</a:t>
            </a:r>
            <a:r>
              <a:rPr lang="en-US" altLang="zh-TW" dirty="0" smtClean="0"/>
              <a:t>.</a:t>
            </a:r>
          </a:p>
          <a:p>
            <a:pPr marL="0" indent="0">
              <a:buNone/>
            </a:pP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/>
              <a:t>For example, to retrieve inverse model matrix, you can do inverse transformation and get current matrix.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622043"/>
            <a:ext cx="4925484" cy="381055"/>
          </a:xfrm>
          <a:prstGeom prst="rect">
            <a:avLst/>
          </a:prstGeom>
        </p:spPr>
      </p:pic>
      <p:sp>
        <p:nvSpPr>
          <p:cNvPr id="7" name="內容版面配置區 2"/>
          <p:cNvSpPr txBox="1">
            <a:spLocks/>
          </p:cNvSpPr>
          <p:nvPr/>
        </p:nvSpPr>
        <p:spPr>
          <a:xfrm>
            <a:off x="838200" y="5207377"/>
            <a:ext cx="10515600" cy="1325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 smtClean="0"/>
              <a:t>This will work in this homework, </a:t>
            </a:r>
            <a:r>
              <a:rPr lang="en-US" altLang="zh-TW" dirty="0"/>
              <a:t>but </a:t>
            </a:r>
            <a:r>
              <a:rPr lang="en-US" altLang="zh-TW" dirty="0" smtClean="0"/>
              <a:t>actually it is the </a:t>
            </a:r>
            <a:r>
              <a:rPr lang="en-US" altLang="zh-TW" dirty="0" smtClean="0">
                <a:solidFill>
                  <a:srgbClr val="FF0000"/>
                </a:solidFill>
              </a:rPr>
              <a:t>wrong </a:t>
            </a:r>
            <a:r>
              <a:rPr lang="en-US" altLang="zh-TW" dirty="0" smtClean="0"/>
              <a:t>way to do the</a:t>
            </a:r>
            <a:r>
              <a:rPr lang="en-US" altLang="zh-TW" dirty="0"/>
              <a:t> space conversion</a:t>
            </a:r>
            <a:r>
              <a:rPr lang="en-US" altLang="zh-TW" dirty="0" smtClean="0"/>
              <a:t>.</a:t>
            </a:r>
            <a:endParaRPr lang="zh-TW" altLang="en-US" dirty="0"/>
          </a:p>
        </p:txBody>
      </p:sp>
      <p:cxnSp>
        <p:nvCxnSpPr>
          <p:cNvPr id="9" name="肘形接點 8"/>
          <p:cNvCxnSpPr/>
          <p:nvPr/>
        </p:nvCxnSpPr>
        <p:spPr>
          <a:xfrm>
            <a:off x="5818769" y="4812571"/>
            <a:ext cx="332316" cy="394806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819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dirty="0"/>
              <a:t>Homework 3</a:t>
            </a:r>
            <a:r>
              <a:rPr lang="en-US" altLang="zh-TW" sz="4000" b="1" dirty="0" smtClean="0"/>
              <a:t> -</a:t>
            </a:r>
            <a:r>
              <a:rPr lang="zh-TW" altLang="en-US" sz="4000" b="1" dirty="0" smtClean="0"/>
              <a:t> </a:t>
            </a:r>
            <a:r>
              <a:rPr lang="en-US" altLang="zh-TW" sz="4000" b="1" dirty="0" smtClean="0"/>
              <a:t>Shading</a:t>
            </a:r>
            <a:endParaRPr lang="zh-TW" altLang="en-US" strike="sngStrike" dirty="0">
              <a:solidFill>
                <a:schemeClr val="bg1"/>
              </a:solidFill>
            </a:endParaRPr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056" y="1690688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61983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433</TotalTime>
  <Words>668</Words>
  <Application>Microsoft Office PowerPoint</Application>
  <PresentationFormat>寬螢幕</PresentationFormat>
  <Paragraphs>131</Paragraphs>
  <Slides>15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新細明體</vt:lpstr>
      <vt:lpstr>Arial</vt:lpstr>
      <vt:lpstr>Calibri</vt:lpstr>
      <vt:lpstr>Calibri Light</vt:lpstr>
      <vt:lpstr>Office Theme</vt:lpstr>
      <vt:lpstr>HW3</vt:lpstr>
      <vt:lpstr>How to determine light intensity</vt:lpstr>
      <vt:lpstr>How to determine light intensity</vt:lpstr>
      <vt:lpstr>Phong shading</vt:lpstr>
      <vt:lpstr>Phong shading - pseudocode</vt:lpstr>
      <vt:lpstr>Toon shading - pseudocode</vt:lpstr>
      <vt:lpstr>Edge effects</vt:lpstr>
      <vt:lpstr>reminder</vt:lpstr>
      <vt:lpstr>Homework 3 - Shading</vt:lpstr>
      <vt:lpstr>Homework 3</vt:lpstr>
      <vt:lpstr>Homework 3 (配分)</vt:lpstr>
      <vt:lpstr>Homework 3 (report)</vt:lpstr>
      <vt:lpstr>Homework 3 (繳交規則)</vt:lpstr>
      <vt:lpstr>Restrictions !!</vt:lpstr>
      <vt:lpstr>Upload Format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HW3</dc:title>
  <dc:creator>林陽</dc:creator>
  <cp:lastModifiedBy>林陽</cp:lastModifiedBy>
  <cp:revision>36</cp:revision>
  <dcterms:created xsi:type="dcterms:W3CDTF">2020-12-08T06:10:42Z</dcterms:created>
  <dcterms:modified xsi:type="dcterms:W3CDTF">2020-12-08T15:16:55Z</dcterms:modified>
</cp:coreProperties>
</file>

<file path=docProps/thumbnail.jpeg>
</file>